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5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8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7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8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9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0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3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4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5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6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7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8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9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0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2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3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r-Latn-C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2D4-B0AD-45D3-993A-3817AA3C12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A05B-76C9-464C-AD50-28DE77FD1C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77E3-3C37-47AB-B013-4FA2A3F3C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</p:grpSp>
      </p:grpSp>
      <p:sp>
        <p:nvSpPr>
          <p:cNvPr id="1642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7180-036A-4A10-A7C8-999D1ED3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E0BD9-CC31-4686-9E2B-8E372AABD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3A50-6188-49A4-BB31-9D4F631E87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4B83-729E-43AF-A900-873E97CE84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113D-8BD0-4532-AA47-A279488A1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F58E-7555-441D-8C18-DA60AA1B9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EEC3F-46E1-4D2E-8302-5E154840E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9A06-E9CF-4D3C-94AB-04FB723216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039E-1004-4105-8DDA-A1857109CF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0EF9-02D1-44E9-9032-1D27135C1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B98E-F798-4F09-A2BC-6FFF8E7B3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6406-FE2D-4037-97AB-ED66DD8C47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077A-5881-4DB6-B52E-8990EB1EEA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6009-7AFB-4DD8-A61E-FD74AD78CD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8C686-444F-4A12-92CE-75FA3947E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BE6A7-7CE0-4CDC-A69A-9208C61801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B99A-3589-468B-9A7A-396152571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A91A5-A569-4683-B841-1D7456E37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E500-ED29-4FD2-A631-65A606D9CC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D4A8-34C1-4132-9BC3-2599DA62F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F924-F6F1-480A-BEBD-C97D919E0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43068-2958-4F5A-8E90-0C036BBDF6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9CB35-4598-41B9-9E58-856D830C8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ADCD5-BE32-44AD-B26C-2307779240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FB3C-85C3-46E4-9215-E378579E8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3B76-91EE-4BBA-BD50-2C4C56CE1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D873-B67A-4DD1-8418-80EBE0A948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E051-A10F-4B3C-8FB9-68F58D2A75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66EC-2F95-4503-A3B1-0479D0853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7A5A-FB12-4744-B2B5-C821C3E90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blinds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r-Latn-C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DA84158-7669-4537-9615-9D452BFAA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 spd="slow">
    <p:blinds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537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7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7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7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8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39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  <p:sp>
            <p:nvSpPr>
              <p:cNvPr id="1540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r-Latn-CS"/>
              </a:p>
            </p:txBody>
          </p:sp>
        </p:grpSp>
      </p:grpSp>
      <p:sp>
        <p:nvSpPr>
          <p:cNvPr id="1540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40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E011BCA-3AA5-4A95-AE0F-33DD18DA5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 spd="slow">
    <p:blinds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8318881-D1B9-453E-9A5E-CA260A0249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blinds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1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7.wav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8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9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8229600" cy="3789363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/>
              <a:t>DRUSTVENI, EKONOMSKI, POLITI</a:t>
            </a:r>
            <a:r>
              <a:rPr lang="sr-Latn-CS" sz="4000" b="1" dirty="0" smtClean="0"/>
              <a:t>Č</a:t>
            </a:r>
            <a:r>
              <a:rPr lang="en-GB" sz="4000" b="1" dirty="0" smtClean="0"/>
              <a:t>KI I KULTURNI RAZVOJ </a:t>
            </a:r>
            <a:r>
              <a:rPr lang="sr-Latn-CS" sz="4000" b="1" dirty="0" smtClean="0"/>
              <a:t/>
            </a:r>
            <a:br>
              <a:rPr lang="sr-Latn-CS" sz="4000" b="1" dirty="0" smtClean="0"/>
            </a:br>
            <a:r>
              <a:rPr lang="sr-Latn-CS" sz="4000" b="1" dirty="0" smtClean="0">
                <a:solidFill>
                  <a:srgbClr val="FF0000"/>
                </a:solidFill>
              </a:rPr>
              <a:t>Jugoslavija (1948-1980)</a:t>
            </a:r>
            <a:br>
              <a:rPr lang="sr-Latn-CS" sz="4000" b="1" dirty="0" smtClean="0">
                <a:solidFill>
                  <a:srgbClr val="FF0000"/>
                </a:solidFill>
              </a:rPr>
            </a:br>
            <a:r>
              <a:rPr lang="en-GB" sz="4000" dirty="0" smtClean="0"/>
              <a:t> GLAVNI PR</a:t>
            </a:r>
            <a:r>
              <a:rPr lang="sr-Latn-CS" sz="4000" dirty="0" smtClean="0"/>
              <a:t>O</a:t>
            </a:r>
            <a:r>
              <a:rPr lang="en-GB" sz="4000" dirty="0" smtClean="0"/>
              <a:t>CESI I PROBLEMI </a:t>
            </a:r>
            <a:r>
              <a:rPr lang="sr-Latn-CS" sz="4000" dirty="0" smtClean="0"/>
              <a:t/>
            </a:r>
            <a:br>
              <a:rPr lang="sr-Latn-CS" sz="4000" dirty="0" smtClean="0"/>
            </a:br>
            <a:endParaRPr lang="en-GB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516563"/>
            <a:ext cx="64008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ISTORIJA 8. RAZRED</a:t>
            </a:r>
          </a:p>
        </p:txBody>
      </p:sp>
      <p:pic>
        <p:nvPicPr>
          <p:cNvPr id="7172" name="Picture 5" descr="http://izvidjaci14cete.free.fr/grb-SFR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7200"/>
            <a:ext cx="3276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www.blogger.ba/slike/logo.76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573463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5148263" y="4941888"/>
            <a:ext cx="2087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Zastava</a:t>
            </a: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rgbClr val="FFFF00"/>
                </a:solidFill>
              </a:rPr>
              <a:t>SPOLJNA POLITIKA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r>
              <a:rPr lang="en-US" sz="2800" dirty="0" smtClean="0"/>
              <a:t>1961.Osnivanje </a:t>
            </a:r>
            <a:r>
              <a:rPr lang="en-US" sz="2800" dirty="0" err="1" smtClean="0"/>
              <a:t>Pokreta</a:t>
            </a:r>
            <a:r>
              <a:rPr lang="en-US" sz="2800" dirty="0" smtClean="0"/>
              <a:t> </a:t>
            </a:r>
            <a:r>
              <a:rPr lang="en-US" sz="2800" dirty="0" err="1" smtClean="0"/>
              <a:t>nesvrstanosti</a:t>
            </a:r>
            <a:r>
              <a:rPr lang="en-US" sz="2800" dirty="0" smtClean="0"/>
              <a:t> u BG</a:t>
            </a:r>
          </a:p>
          <a:p>
            <a:r>
              <a:rPr lang="en-US" sz="2800" dirty="0" err="1" smtClean="0"/>
              <a:t>Spoljna</a:t>
            </a:r>
            <a:r>
              <a:rPr lang="en-US" sz="2800" dirty="0" smtClean="0"/>
              <a:t> </a:t>
            </a:r>
            <a:r>
              <a:rPr lang="en-US" sz="2800" dirty="0" err="1" smtClean="0"/>
              <a:t>politika</a:t>
            </a:r>
            <a:r>
              <a:rPr lang="en-US" sz="2800" dirty="0" smtClean="0"/>
              <a:t> YU do </a:t>
            </a:r>
            <a:r>
              <a:rPr lang="en-US" sz="2800" dirty="0" err="1" smtClean="0"/>
              <a:t>sve</a:t>
            </a:r>
            <a:r>
              <a:rPr lang="en-US" sz="2800" dirty="0" smtClean="0"/>
              <a:t> do </a:t>
            </a:r>
            <a:r>
              <a:rPr lang="en-US" sz="2800" dirty="0" err="1" smtClean="0"/>
              <a:t>intervencije</a:t>
            </a:r>
            <a:r>
              <a:rPr lang="en-US" sz="2800" dirty="0" smtClean="0"/>
              <a:t> </a:t>
            </a:r>
            <a:r>
              <a:rPr lang="en-US" sz="2800" dirty="0" err="1" smtClean="0"/>
              <a:t>Var</a:t>
            </a:r>
            <a:r>
              <a:rPr lang="sr-Latn-RS" sz="2800" dirty="0" smtClean="0"/>
              <a:t>š</a:t>
            </a:r>
            <a:r>
              <a:rPr lang="en-US" sz="2800" dirty="0" err="1" smtClean="0"/>
              <a:t>avskog</a:t>
            </a:r>
            <a:r>
              <a:rPr lang="en-US" sz="2800" dirty="0" smtClean="0"/>
              <a:t> </a:t>
            </a:r>
            <a:r>
              <a:rPr lang="en-US" sz="2800" dirty="0" err="1" smtClean="0"/>
              <a:t>pakta</a:t>
            </a:r>
            <a:r>
              <a:rPr lang="en-US" sz="2800" dirty="0" smtClean="0"/>
              <a:t> u </a:t>
            </a:r>
            <a:r>
              <a:rPr lang="sr-Latn-RS" sz="2800" dirty="0" smtClean="0"/>
              <a:t>Č</a:t>
            </a:r>
            <a:r>
              <a:rPr lang="en-US" sz="2800" dirty="0" err="1" smtClean="0"/>
              <a:t>ehoslovackoj</a:t>
            </a:r>
            <a:r>
              <a:rPr lang="en-US" sz="2800" dirty="0" smtClean="0"/>
              <a:t> </a:t>
            </a:r>
            <a:r>
              <a:rPr lang="en-US" sz="2800" dirty="0" err="1" smtClean="0"/>
              <a:t>bli</a:t>
            </a:r>
            <a:r>
              <a:rPr lang="sr-Latn-RS" sz="2800" dirty="0" smtClean="0"/>
              <a:t>ža SSSR nego SAD</a:t>
            </a:r>
          </a:p>
          <a:p>
            <a:r>
              <a:rPr lang="sr-Latn-RS" sz="2800" dirty="0" smtClean="0"/>
              <a:t>Od posete predsednika Ričarda Niksona 1970.poboljšanje jugoslovensko-američkih odnosa</a:t>
            </a:r>
          </a:p>
          <a:p>
            <a:r>
              <a:rPr lang="sr-Latn-RS" sz="2800" dirty="0" smtClean="0"/>
              <a:t>1970.u Lusaki Tito postaje lider Nesvrstanih</a:t>
            </a:r>
          </a:p>
          <a:p>
            <a:r>
              <a:rPr lang="sr-Latn-RS" sz="2800" dirty="0" smtClean="0"/>
              <a:t>1989.poslednje učešće JU na Konferenciji nesvrstanih zemalja u BG.</a:t>
            </a:r>
          </a:p>
          <a:p>
            <a:r>
              <a:rPr lang="sr-Latn-RS" sz="2800" dirty="0" smtClean="0"/>
              <a:t>Nesvrstani gube na značaju završetkom hladnog rata</a:t>
            </a:r>
          </a:p>
          <a:p>
            <a:endParaRPr lang="en-US" sz="2800" dirty="0"/>
          </a:p>
        </p:txBody>
      </p:sp>
      <p:pic>
        <p:nvPicPr>
          <p:cNvPr id="2050" name="Picture 2" descr="http://www.slobodanjovanovic.org/wp-content/uploads/2011/02/tito-nix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2996952"/>
            <a:ext cx="2238375" cy="24860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5517232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Tito i Nikson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blinds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3492500" y="2565400"/>
            <a:ext cx="1873250" cy="16557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547813" y="126841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3600" b="1"/>
              <a:t>Lukas</a:t>
            </a:r>
            <a:r>
              <a:rPr lang="sr-Latn-CS" sz="3600"/>
              <a:t>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476375" y="4437063"/>
            <a:ext cx="70564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4400" b="1"/>
              <a:t>Milošević</a:t>
            </a:r>
          </a:p>
          <a:p>
            <a:pPr algn="ctr"/>
            <a:r>
              <a:rPr lang="sr-Latn-CS" sz="4400"/>
              <a:t> </a:t>
            </a:r>
            <a:r>
              <a:rPr lang="sr-Latn-CS" sz="4400" b="1"/>
              <a:t>2011. </a:t>
            </a:r>
          </a:p>
        </p:txBody>
      </p:sp>
      <p:pic>
        <p:nvPicPr>
          <p:cNvPr id="1026" name="Picture 2" descr="C:\Users\User\Desktop\Fejs\1798235_1377432685864970_157599528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92696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/>
              <a:t>POD PAROLOM  BORBE PROTIV VELIKODRZAVNOG CENTRALIZMA I UNITARIZMA NASTAVLJENO JE JACANJE REPUBLIK</a:t>
            </a:r>
            <a:r>
              <a:rPr lang="sr-Latn-RS" sz="3600" b="1" dirty="0" smtClean="0"/>
              <a:t>A</a:t>
            </a:r>
            <a:r>
              <a:rPr lang="en-GB" sz="3600" b="1" dirty="0" smtClean="0"/>
              <a:t>, POJACANE SU NACIONALNE SUPROTNOSTI KOJE SAMOUPRAVNI SOCIJALIZAM NE SAMO STO NIJE PREVAZILAZIO NEGO IH JE I ZAOSTRAVAO</a:t>
            </a:r>
            <a:r>
              <a:rPr lang="en-GB" sz="3600" dirty="0" smtClean="0"/>
              <a:t>.</a:t>
            </a:r>
          </a:p>
        </p:txBody>
      </p:sp>
    </p:spTree>
  </p:cSld>
  <p:clrMapOvr>
    <a:masterClrMapping/>
  </p:clrMapOvr>
  <p:transition spd="slow">
    <p:blinds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759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/>
              <a:t>DO 1952. GODINE U JUGOSLAVIJI SE UOPSTE NISU PROIZVODILI FRIZIDERI, TELEVIZORI, MOTORCIKLI, PREDMETI OD PLASTICNIH MASA, TKANINE OD VESTACKIH VLAKANA, A SAMO U MALIM KOLICINAMA PROIZVODILI SU SE MOTORNA VOZILA, RADIO-APARATI I KUCNI NAMESTAJ.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FFFF00"/>
                </a:solidFill>
              </a:rPr>
              <a:t>OD 1953. DO 1976. IZGRADJENE SU HIDROELEKTRANE, MOSTOVI, ZAVRSEN JE KANAL DUNAV-TISA-DUNAV ,</a:t>
            </a:r>
            <a:r>
              <a:rPr lang="en-GB" sz="2400" b="1" dirty="0" smtClean="0"/>
              <a:t>GODISNJE JE GRADJKENO ILI REKONSTRUISANO OKO 700 km PUTEVA. </a:t>
            </a:r>
            <a:r>
              <a:rPr lang="en-GB" sz="2400" b="1" dirty="0" smtClean="0">
                <a:solidFill>
                  <a:srgbClr val="FFFF00"/>
                </a:solidFill>
              </a:rPr>
              <a:t>PLANIRANO JE </a:t>
            </a:r>
            <a:r>
              <a:rPr lang="sr-Latn-CS" sz="2400" b="1" dirty="0" smtClean="0">
                <a:solidFill>
                  <a:srgbClr val="FFFF00"/>
                </a:solidFill>
              </a:rPr>
              <a:t>D</a:t>
            </a:r>
            <a:r>
              <a:rPr lang="en-GB" sz="2400" b="1" dirty="0" smtClean="0">
                <a:solidFill>
                  <a:srgbClr val="FFFF00"/>
                </a:solidFill>
              </a:rPr>
              <a:t>A SRBIJA </a:t>
            </a:r>
            <a:r>
              <a:rPr lang="en-GB" sz="2400" b="1" dirty="0" smtClean="0"/>
              <a:t>VEC NA POCETKU 70-IH GODINA PREDJE IZ SREDNJE RAZVIJENE U RAZVIJENU INDUSTRIJSKU ZEMLJU, TJ. DA </a:t>
            </a:r>
            <a:r>
              <a:rPr lang="en-GB" sz="2400" b="1" dirty="0" smtClean="0">
                <a:solidFill>
                  <a:srgbClr val="FFFF00"/>
                </a:solidFill>
              </a:rPr>
              <a:t>DOSTIGNE NIVO VISOKO-RAZVIJENIH ZEMALJA.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>
                <a:solidFill>
                  <a:srgbClr val="FFFF00"/>
                </a:solidFill>
              </a:rPr>
              <a:t>OD 1947. DO 1977.</a:t>
            </a:r>
            <a:r>
              <a:rPr lang="en-GB" sz="2400" b="1" dirty="0" smtClean="0"/>
              <a:t> JUGOSLAVIJA JE UVEK IMALA DEFICIT U ROBNOJ RAZMENI SA INOSTRANSTVOM, TJ. </a:t>
            </a:r>
            <a:r>
              <a:rPr lang="en-GB" sz="2400" b="1" dirty="0" smtClean="0">
                <a:solidFill>
                  <a:srgbClr val="FFFF00"/>
                </a:solidFill>
              </a:rPr>
              <a:t>VECI UVOZ NEGO IZVOZ</a:t>
            </a:r>
            <a:r>
              <a:rPr lang="en-GB" sz="2400" b="1" dirty="0" smtClean="0"/>
              <a:t>.</a:t>
            </a:r>
          </a:p>
        </p:txBody>
      </p:sp>
      <p:pic>
        <p:nvPicPr>
          <p:cNvPr id="9220" name="Picture 4" descr="http://www.slobodanjovanovic.org/wp-content/uploads/2011/05/hidroelektrana-djerd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95825"/>
            <a:ext cx="60483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upload.wikimedia.org/wikipedia/commons/f/f2/BajinaBastaL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268413"/>
            <a:ext cx="46085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81750"/>
            <a:ext cx="53641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 smtClean="0">
                <a:solidFill>
                  <a:schemeClr val="bg1">
                    <a:lumMod val="75000"/>
                  </a:schemeClr>
                </a:solidFill>
              </a:rPr>
              <a:t>Hidroelektrana </a:t>
            </a:r>
            <a:r>
              <a:rPr lang="sr-Latn-RS" sz="2400" b="1" dirty="0">
                <a:solidFill>
                  <a:schemeClr val="bg1">
                    <a:lumMod val="75000"/>
                  </a:schemeClr>
                </a:solidFill>
              </a:rPr>
              <a:t>Djerdap</a:t>
            </a:r>
            <a:endParaRPr lang="en-U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blinds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583247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/>
              <a:t>OD POLOVINE 60-IH GOD. </a:t>
            </a:r>
            <a:r>
              <a:rPr lang="en-GB" sz="2400" b="1" dirty="0" smtClean="0">
                <a:solidFill>
                  <a:srgbClr val="FFFF00"/>
                </a:solidFill>
              </a:rPr>
              <a:t>PROBLEM ZAPOSLJAVANJA </a:t>
            </a:r>
            <a:r>
              <a:rPr lang="en-GB" sz="2400" b="1" dirty="0" smtClean="0"/>
              <a:t>BIO JE IZRAZEN. ZATO SE POCETKOM 70-IH </a:t>
            </a:r>
            <a:r>
              <a:rPr lang="en-GB" sz="2400" b="1" dirty="0" smtClean="0">
                <a:solidFill>
                  <a:srgbClr val="FFFF00"/>
                </a:solidFill>
              </a:rPr>
              <a:t>NA ,,PRIVREMENOM RADU U INOSTRANSTVU</a:t>
            </a:r>
            <a:r>
              <a:rPr lang="en-GB" sz="2400" b="1" dirty="0" smtClean="0"/>
              <a:t>,, NALAZILO 670.000 JUGOSLOVENA, A KRAJEM 70-IH TAJ BROJ SE POVECAO NA OKO </a:t>
            </a:r>
            <a:r>
              <a:rPr lang="en-GB" sz="2400" b="1" dirty="0" smtClean="0">
                <a:solidFill>
                  <a:srgbClr val="FFFF00"/>
                </a:solidFill>
              </a:rPr>
              <a:t>1.000.000 RADNIKA</a:t>
            </a:r>
            <a:r>
              <a:rPr lang="en-GB" sz="2400" b="1" dirty="0" smtClean="0"/>
              <a:t>.</a:t>
            </a:r>
            <a:endParaRPr lang="sr-Latn-RS" sz="2400" b="1" dirty="0" smtClean="0"/>
          </a:p>
          <a:p>
            <a:pPr eaLnBrk="1" hangingPunct="1">
              <a:buFontTx/>
              <a:buNone/>
              <a:defRPr/>
            </a:pPr>
            <a:endParaRPr lang="en-GB" sz="2400" b="1" dirty="0" smtClean="0"/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FFFF00"/>
                </a:solidFill>
              </a:rPr>
              <a:t>U SRBIJI </a:t>
            </a:r>
            <a:r>
              <a:rPr lang="en-GB" sz="2400" b="1" dirty="0" smtClean="0"/>
              <a:t>JE ZA RAZLIKU OD DRUGIH REPUBLIKA, U CITAVOM POSLERATNOM PERIODU BILO </a:t>
            </a:r>
            <a:r>
              <a:rPr lang="en-GB" sz="2400" b="1" dirty="0" smtClean="0">
                <a:solidFill>
                  <a:srgbClr val="FFFF00"/>
                </a:solidFill>
              </a:rPr>
              <a:t>VISE DOSELJENIH NEGO ONIH KOJI SU ODLAZILI IZ NJE</a:t>
            </a:r>
            <a:endParaRPr lang="sr-Latn-RS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GB" sz="2400" b="1" dirty="0" smtClean="0"/>
              <a:t>PORED TOGA, RAZVOJ INDUSTRIJE DOVEO JE DO NEKONTROLISANOG PRILIVA STANOVNISTVA U GRADOVE I </a:t>
            </a:r>
            <a:r>
              <a:rPr lang="en-GB" sz="2400" b="1" dirty="0" smtClean="0">
                <a:solidFill>
                  <a:srgbClr val="FFFF00"/>
                </a:solidFill>
              </a:rPr>
              <a:t>SIRENJA GRADOVA</a:t>
            </a:r>
            <a:r>
              <a:rPr lang="en-GB" sz="2400" b="1" dirty="0" smtClean="0"/>
              <a:t>.</a:t>
            </a:r>
          </a:p>
          <a:p>
            <a:pPr eaLnBrk="1" hangingPunct="1">
              <a:defRPr/>
            </a:pPr>
            <a:endParaRPr lang="en-GB" sz="2400" dirty="0" smtClean="0"/>
          </a:p>
        </p:txBody>
      </p:sp>
    </p:spTree>
  </p:cSld>
  <p:clrMapOvr>
    <a:masterClrMapping/>
  </p:clrMapOvr>
  <p:transition spd="slow">
    <p:blind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92100"/>
            <a:ext cx="749935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PORAST STANDARDA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/>
              <a:t>NAGLI RAST STANDARDA U JUGOSLAVIJI POSTIGNUT JE UZ POMOC ZAPADNIH ZEMALJA , U PRVOM REDU </a:t>
            </a:r>
            <a:r>
              <a:rPr lang="en-GB" sz="2800" b="1" dirty="0" smtClean="0"/>
              <a:t>SAD</a:t>
            </a:r>
            <a:r>
              <a:rPr lang="en-GB" sz="2400" b="1" dirty="0" smtClean="0"/>
              <a:t>. KAKO SE PROCENJUJE, </a:t>
            </a:r>
            <a:r>
              <a:rPr lang="en-GB" sz="2400" b="1" dirty="0" smtClean="0">
                <a:solidFill>
                  <a:srgbClr val="FFFF00"/>
                </a:solidFill>
              </a:rPr>
              <a:t>U P</a:t>
            </a:r>
            <a:r>
              <a:rPr lang="sr-Latn-CS" sz="2400" b="1" dirty="0" smtClean="0">
                <a:solidFill>
                  <a:srgbClr val="FFFF00"/>
                </a:solidFill>
              </a:rPr>
              <a:t>E</a:t>
            </a:r>
            <a:r>
              <a:rPr lang="en-GB" sz="2400" b="1" dirty="0" smtClean="0">
                <a:solidFill>
                  <a:srgbClr val="FFFF00"/>
                </a:solidFill>
              </a:rPr>
              <a:t>RIODU OD 1958. DO 1980. GODINE, JUGOSLAVIJA JE DOBILA NEKOLIKO DESETINA MILIJARDI AMERICKIH DOLARA KAO NEPOVRATNU POMOC. </a:t>
            </a:r>
            <a:r>
              <a:rPr lang="en-GB" sz="2400" b="1" dirty="0" smtClean="0"/>
              <a:t>VELIKI DEO TOG NOVCA TROSEN JE NA RAST STANDARDA STANOVNISTVA.</a:t>
            </a:r>
            <a:endParaRPr lang="sr-Latn-CS" sz="2400" b="1" dirty="0" smtClean="0"/>
          </a:p>
          <a:p>
            <a:pPr eaLnBrk="1" hangingPunct="1">
              <a:buFontTx/>
              <a:buNone/>
              <a:defRPr/>
            </a:pPr>
            <a:endParaRPr lang="en-GB" sz="2400" b="1" dirty="0" smtClean="0"/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FFFF00"/>
                </a:solidFill>
              </a:rPr>
              <a:t>NAPREDAK NA PRIVREDNOM PLANU TREBALO JE DA PRATI I RAZVOJ OBRAZOVANJA, KULTUR</a:t>
            </a:r>
            <a:r>
              <a:rPr lang="sr-Latn-CS" sz="2400" b="1" dirty="0" smtClean="0">
                <a:solidFill>
                  <a:srgbClr val="FFFF00"/>
                </a:solidFill>
              </a:rPr>
              <a:t>E</a:t>
            </a:r>
            <a:r>
              <a:rPr lang="en-GB" sz="2400" b="1" dirty="0" smtClean="0">
                <a:solidFill>
                  <a:srgbClr val="FFFF00"/>
                </a:solidFill>
              </a:rPr>
              <a:t> ZDRAVSTVA I NAUKE.</a:t>
            </a:r>
          </a:p>
        </p:txBody>
      </p:sp>
    </p:spTree>
  </p:cSld>
  <p:clrMapOvr>
    <a:masterClrMapping/>
  </p:clrMapOvr>
  <p:transition spd="slow">
    <p:blinds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 smtClean="0"/>
              <a:t>MASOVNA KULTURA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629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b="1" dirty="0" smtClean="0">
                <a:solidFill>
                  <a:srgbClr val="FFFF00"/>
                </a:solidFill>
              </a:rPr>
              <a:t>DO 1948. GODINE MASOVNA KULTURA, KAO STO SU FILMOVI,  MUZIKA, POPULARNA LITERATURA, BILA </a:t>
            </a:r>
            <a:r>
              <a:rPr lang="en-GB" sz="2000" b="1" dirty="0" err="1" smtClean="0">
                <a:solidFill>
                  <a:srgbClr val="FFFF00"/>
                </a:solidFill>
              </a:rPr>
              <a:t>BILA</a:t>
            </a:r>
            <a:r>
              <a:rPr lang="en-GB" sz="2000" b="1" dirty="0" smtClean="0">
                <a:solidFill>
                  <a:srgbClr val="FFFF00"/>
                </a:solidFill>
              </a:rPr>
              <a:t> JE POD UTICAJEM SOVJETSKE KULTURE.</a:t>
            </a:r>
          </a:p>
          <a:p>
            <a:pPr eaLnBrk="1" hangingPunct="1">
              <a:defRPr/>
            </a:pPr>
            <a:r>
              <a:rPr lang="en-GB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PRVI DOMACI POSLERATNI FILM BIO JE ,,SLAVICA,, SNIMLJEN 1947. GODINE.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PRATI SE MODA</a:t>
            </a:r>
            <a:r>
              <a:rPr lang="en-GB" sz="2000" dirty="0" smtClean="0"/>
              <a:t>, ORGANIZUJU SAJMOVI NAMESTAJA, AUTOMOBILA, A CESTE SU I REVIJE MODE, KOJE POSTAJU PRESTIZNI DRUSTVENI DOGADJAJI.</a:t>
            </a: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U MUZICI </a:t>
            </a:r>
            <a:r>
              <a:rPr lang="en-GB" sz="2000" dirty="0" smtClean="0"/>
              <a:t>PORED STRANIH SLUSALE SU SE I DOMACE POP I ROK GRUPE I POJEDINCI KOJI SU STEKLI POPULARNOST. DO KRAJA 70-IH GODINA POJAVLJUJU SE </a:t>
            </a:r>
            <a:r>
              <a:rPr lang="en-GB" sz="2000" dirty="0" smtClean="0">
                <a:solidFill>
                  <a:srgbClr val="FFFF00"/>
                </a:solidFill>
              </a:rPr>
              <a:t>ROK GRUPE</a:t>
            </a:r>
            <a:r>
              <a:rPr lang="sr-Latn-CS" sz="2000" dirty="0" smtClean="0">
                <a:solidFill>
                  <a:srgbClr val="FFFF00"/>
                </a:solidFill>
              </a:rPr>
              <a:t>:</a:t>
            </a:r>
            <a:r>
              <a:rPr lang="en-GB" sz="2000" dirty="0" smtClean="0">
                <a:solidFill>
                  <a:srgbClr val="FFFF00"/>
                </a:solidFill>
              </a:rPr>
              <a:t> BJELO DUGME, RIBLJA CORBA, SMAK, LEB I SOL, PARNI VALJAK.</a:t>
            </a:r>
          </a:p>
        </p:txBody>
      </p:sp>
      <p:sp>
        <p:nvSpPr>
          <p:cNvPr id="12292" name="AutoShape 7" descr="data:image/jpeg;base64,/9j/4AAQSkZJRgABAQAAAQABAAD/2wCEAAkGBxMSEhUUExQWFhUXGR0YGBgYGBwdGxwaHBwdHR0cGBogICggGCAlHRgYITEiJSktMC8uHB8zODMsNygtLisBCgoKDg0OGxAQGy8kICQsLzQsNCw0LC0sNCwsNCwsLCwsLDQ0NCwsLDQsNCwsLCwsLCwsLCwsLCwsLCwsLCwsLP/AABEIALgBEgMBIgACEQEDEQH/xAAcAAACAgMBAQAAAAAAAAAAAAAFBgMEAAEHAgj/xABLEAABAwIEAwUEBwQIBAQHAAABAgMRACEEBRIxIkFRBhNhcYEykaGxBxQjQlLB0TNicvAVFiRTgrLC4SWS0vFEY5TDQ3N0hJOis//EABoBAAIDAQEAAAAAAAAAAAAAAAMEAQIFAAb/xAA1EQABBAAEAwYGAQMFAQAAAAABAAIDEQQSITETQVEicaGx0fAUMmGBkcFSBSPhQkOCsvEz/9oADAMBAAIRAxEAPwBYbwalLVpSSZOwnnzoi3hSOFQIPiD57x0pk7E5eVvupCgnUkiSASL7pB50zP8AZ3EOuIcK0o7o8AClaZ5lYgbiBzpCOBszcxKYdJkdS5u3kzjgUUJkDe4EeckRuL17/qhjCP2C/ekfAmnXt5mL+Hb7pTaHUqaWqUCw0JF3ElOkpkzHgOda+jzPcXiMJrdclbKi2vWmDNikrtJOki4t60UYNo5lUMx6JGPZLG/3Cven9aGYfCrU53aUkrkjTbcTI+Bro/aPMlow7y1rBCUKJ0akqICTISoKEE9eW9KPZnDk4lpQBuSYmTdJ3J333oUsLWFovcq7HEgnovDeQ4n+6V70/rXoZFif7pXvT+tdDwuGLzThbcgmQg8PCQOhv7QIMjrVJjEqbbAfgupSO87u41RxaecUf4JnUofGKSzkOJ/uj70/rUf9X8R/dH3p/Wn9ZStBvKVJ6kWI67i1XH8M0+208mQWydGgFCVJUPvTJUI+NcMEzqVPHK5Fi8OptelYhQ3Fvyo79H4/4hh/4j/kVUPa1g/WVnrHyFTdgEkZgx/Er/IqkqAlodf2j2Sy/ouz5gmBImSR+L5A2qmEq6n3L+c2vah2LxClYh5KrpQlJSIFpCj+QoblWZOLcRqIOthLirC61d5J2/dHurWSFpqw7axuRG95J+KrVx76Th/xFz+FH+QU9YjHrSQEmB3vd7D2NSRHuJvvekH6RFk45ZO5Q3Pn3aTQMT8iLB8yVXResabr0Zn0r20L0gSmwFSYMARR/LmSpJ8r/P8AKlnDq2otilrAaKNQP2ns/wAFpGx9RV+GHPoqjnEMsIsjD1jbRMj8qFY5zFNqdR3qiUaQCGxJ4EkqA0xclXM84iKLdnnXXHcQF6ilOnTqSBF1gxAFuEczaDziqS4NwFhczEDmpG8uJO/Oi+EyqasoSkGFGPP9dqM4XQANUCTAPUmu+AeRZK74obIJiMmPIUIxWVQrSRXRCkcIIFx1/maiewSVGbTEVU4MgnKrDEaapPwOVjuoO02ovg8JAgJ2varmOyhGng6SFJMXFxPI8utUGcKpBQpJXJPGNZKZgyT1uI91PQwkEP5paSUEZVP3ECoHGL0QRzpS+khakso0KUklarpJBJ7pzTt+9p9YrSBSdJhQyOlbDdIYznEF1J7wylbyIgRALdiIvAk9bHxqzjc0xjaikOlagyF/s0C6nGwnleEuQdhw7V1qaTshvwrSmopPyvNMSH0NlR09+6mCAZRqbi5E/ecNto6CnvTXWopUe7mt1OWa3XKUqY7WlDy21FJbQ4uQSD7KgIIuLkH0peyTtNi+5SpLn7CSQVk6gQVAqBN54vdXTuyeDHeOd4dIUmADEKvtChBtypp/q+3yCADEw03eNp4b1mYAgwgjqU9idJCvm7F5k6rCBK3lqK3p0lZJ0ltEAiZIkwOumrXZxvMk4hKUNYghV9MLS2CU6da0iEg6R97wJr6FVlwb2sIFxoQBv0AiLe+k3tb2xbwadTT7S3pA7sOFcgkSFpmwib25bU7aXCQM4zFbjL7Ti9PCQrw03O2+x86b80Z+oNfWI1d2hC9M7gwD8zaheIGBzhpYw4ThsaUn7ImELMX0wLnyg9Qd6k7e41bmBc1RKWwkwOhArMx//wBIq/l6JzD/ACv7kMwv0tE98VtkAgd0gHhKr3cUBPSwEfOuh/Rvn6MYyp5AKDIDoOkgKAuNW8EEH8t6459GPZtjGPrOKJDDSdSgDp1KOwKtwLHa+1dNwOUMsqUvCMhpISrfVPDztMg6hzvHrWnaTpU+zzqcQtxjDuWcfU4hRR91MEmNrrG3SulZFloaa0mbzZRk787c6TMJkjeDVg8YhRkqDLwPs6ljSVJ5jjG3jXSEkRUWpK4726ITjHEgQAU/5RUPYUf25jzP+VVXu2OG1Y13zH+UVH2dSnD4lpxZ4UkkmCd0kbC+5rCdI0T/APL9rQDSY/snF4/2rE/wo+S6EZF+0Z/+lb/92rjue4TWtZclS4nhcFhMRwm8E+tQYbM8C3pUlwgoQlsApcNk6t7fvG9a/Hi/kPyFn8J/QrWN9r/7j/Uikz6QB/bVfwN//wA0054jOsCd3DOrX7Lm8g/h8B8aTO1mKQ/ilLbMp0oAJBHsoSDY33BoGIlYWaEFGgjcHahU+zWapwy1lQXKgmCiJEEnnY+RsYuKKZr2kQ60pDaVpKiZlKQIUQVWBiSpMzEglVxJpedb4qkYbBEjxHupPjENpNiIE2gGCami+R56ppbqVIlLekACyiVqSE3JiBqVNulV8I1t40xZT2dadUdaTKjchSh+E2giLoTt08TVxK0Saqj4zl0XtHa25HcrXIWsaBJCQkqEi9zEeZFY92sAUiGiVKSlaQHEGdS0oG2wJWCDzg2plV2Qwpv3ZsCLLWLFJTsFdCY6TavCeyGFSUkIMgCONf3VJWCb3OpCTPOK1rBFJDZW8MzqSlRSUyASk7iRsfLaocXk4UOA92QQRvpBFwdIIE0cbZrw4ipFVSqUt4TKi80l1LiwtV9SiRbaCDJFEsofUlld1q0zDrhTBMlIgjkCOY587wSZVNVM2bSlsNoASPageJPzM0rLTNQjRNLjSzJk/Y6CSSiRJ5g3/UV7DV6o5IohQJNjKSPW3xHxo8tqiYaSxRXYmPK7RUUt1BiUbRRLu6rvNbUzm1S9aJP/AK1Ft15DjcpbMJKPaMat5tsitntOStQ0GEgEmN+Iiw1TcbHqFdKJPdlWFlxSguXDqPEbb7dBxGo2eyzUArUpS4IJBIF1BR0pk6bhPM7edTaigr2TY0PtB0AgEqTBiQUqKTtbcGrguajy/AoYRoQDpBUoSZupRUfiTXpSr1KhUnmXdRhVpMX5VlW+8rVUyouZeM+xzGISELY1hJlMEiDETwkUAU2kCEodT5OOj/VVRaUySrvDBsG/Hr0rWA7FjEqspTVzALhkQJKlQTyt1nw3xoMM6RgdnI7tFoyPaw1QK8YnLG3BxIUodFLcPzVUuW4JCFfZMMyOjDale8pJqTHdjVsIQvUtzVKToWtQgplK+UiJ9Y3q59H6kHFEIcK4aXYqki6dxtbzo/wbx/uH390PjNr5QvGZYVx9KQ61qCbpIaCSn+FSUgj0NZh2kPJLTo1tqsoEkSJ6gzv411UQEmuWJw6OaVkxMiecT86WxOFdbe0T3osMoIOlI3l3ZLDYdC/q4CUrgkAkyRtuTRfBpxCAhKCA2kAABKQAOgEUr4d7u7AOwQkyCbyBMg9DarSsxX3kBbm4FoI2HymhuZJdhzh3O9VIA2ofhNmc5b9YYLbyipBgkezdJkEFMEXHWq7GSpSAO9diAIDzke7VQhPaNWjSQudgY39I/kVprO1AXSswJnbkD08T7uVHN5rBP5PqhZTVafgKLN8rKFSASnaTfbaSaHJwKlbCjWLz4wQG3CIHLqAenj8KDM4mTIS7c7zYD09bb0hJhHl9gppknZoqDE5G4L6aGLw+kwRejysUo2IduRvMXt7hv7qGKCPwLmeU+u/KrDDSLs4QfFAA1URc0edwbRBOly5P+GAD8ZG9Qqy5MHSFggTxC1r9LbUThOaFUkIJiW/CTy6zUbLZBuPIg2B50QeUgXUQOnjWIKCSAQSNx0qmc0jguDcvJV8uQYg7cp6+HSmzLcO8iC2AsDcKN/QgfOaXMImQmOtP+UgpbB5RerwkukS04ACqY7tCAyoJStDtrBMkDUAog+Ancc9qkTnjKGW1KcSV6EykEFUxeRyvNzG1XMwwYeRpkJP4okjyPL/el3AZc2cWrD/WC6pCO8UFAFQKiAEzyASNv3ga2HFwFhZlIlgO0yVLhQATyglR9YEe49elW3c1J1d13ah92Jk+Bvah+a9nwo8ISFC8jh1bWVH5X+EC8HlzDThLzq9SUgqSVAJSTMXIE28T40FxeiMAB7WyvLz55EgobBH8X61vDqfxSFKSATMEnhA6AVDmuBUeJIUoQLgWIP8At0qDA5y82lLak/ZyZGmCRERPL51Qdo9tN0G6xogwFWRqEkwFpgwrlfmCarYfNsZrKSoEgkEFI/KswmFUH20pJUhxQKD4JIJB6EcxRLENasY7oE7eAB2JJ8xU6taaUOyucLVpnGP2BCFKPIAj38Ww61cxCpA6jfpPhVLE4lLQUAoFyBq2nnFuWxjypeOblGqPavxKmANyT7hH5Xo0dgW4pWTKflGiaGVjntWnyJtSme0hIhG/I2JO52G1o8NySKt5A/iFKK3+FBHCnmbniKRdPmYoomGZCDbBR7lVdwRUrL6HBqQQU9RBk84g1p1uDvNF4lmgq5VWk1lT61dT763XKyWc2S5gjqLQUpfsg+HQgE8+XhRLsgwziA7ii5pdSktlAEd3zCpubwZ9a8fSZi5QySqLq4uYEJ9nxo5luXYPBtoVg29ZWlPGgFRcBgyo7ePQTypHAkGEEfXzTmIvNqpcOtT2GSpxY4yohQUYIuAQbQD7Q2tFeMmzJtTmpaUh5ILaiIg3E3mTsDcc/GrTLJI04yFBagEIQFSDvIMAg2J8AN6EZp2PaRLrLyglShqbWAdp9kxI5SCDMDaKcS4rZGu12aFpnhB1K6HYcza/uoAxhnikKQBo0z5GPPrel7EPkqfCZKUEJMzbqBfzPrTjl6UyklakEgJ0/wCGARxiJseu3nSWLPab9/0moRTShrTbk6lJQCSOZnTeecck+81InDPmCAmNIk9T/wA0evmKPN4Vs6VfWjyF9WkkD70LgAwZn51L/RKSvX9ageCukSJ1QOR8Z94BE47UrmRo3S59VxAA0oTImd7C0XneD868oZdSCNKbCRv6zeelNJwKRqIxIgyBKjwjUDKOL9yLfCvCMvSkAfWp3i5+8IFtciKJwCOipxQlV5DpNwiLE79Lne168lK91BGsA8ztaOfQq+FGnsqSUhQxUxuTIM9YK7c/eetVl5WkqJOJIEyIJAiASASoclbj/ahOarhwQUvLg6Qj38+fO1qidxntJBRpmwJvHTe0Woy9liBJ+skgiBfmRa+uZoTiEBPD3jkgnr4W9vw+NU4jW6HyKuG3qFIjVIkJtIbub2O/FfYVWzMud2suBInYjedQtueU1tDoAMrcNiLgnkQI497zNVMU4CgjUtRUIhQNjMzuf5J9YdJGQaIUhptAMS/BBVy284NV8DAIJPEqTvy6VLmA07pkG0VFh1alAAR/tVAOymmtdk0CIZWJWnpNdOywcINc7yLCyoV0XKWiEwelAbKA+ggyssaqypsJPhvVJjLG0vrxAnWpITvaBGw8gKKYqBA8KgbFbkZzMFrLcKOijKOZoFgcrWvEP9+2lSCRpJFja0XPICZ50zt87W5+VSfVoII2tepJ5FRXNDcWdOkCLSY3sBy9SKWMZmjaQlsoC2wNSp4VaiSbEHlMeNFu02K7vVNjpCU+dz8iKG5T2eW9xr4Ub33PkOXrSmanEp1rQIxasZd2jwzJSlDawkm5UoEjlIG59K9IzhhKlqSoqnfhIvNpJEczzqLO+zxTBw5IVpJ0+UTHv2oXgcXCggpAIgERG9rjwJ+VWbIHgfpUyaGlSceWpxTgKUpKiSVTJMJFgAZFhBHjUGAeZK9SipQVqN0x7KosJmIM7CeRqzmazJBNuh/K/h0oLmrinNKkqIKFbJMapEQT08P0pgsDglsvNMq32nPuJESkQkDhO9rXM+fia1jnUoabUmQlCigpTYELlRIHszqSDJ6nwoFgZJAkmnHJnEqT3KwkpIMgwZHTxo3CbWiobRDLWGksp7kaUEah/iuSfUmvTiSKsobSEgJEAWAFvQVA6DRG6BUO6r6qytd7/MCsrlKFZrgU4hKUupUoJJIhUAExf4U25YnDdy20jU2AnQNBuAbWUZPr40GwfaDBNApVLjnRA1+6LCo8Nmzrq/ssOEzaVkgDzAmI8TXlGTYiEDKdOnv9LbeyOS7CeF5G2YlazCkqBJEgpEWtsefmaq5plzAQvvXihCjN1hMeR3vQ5jAYl3Sl3FLCdiGEhMf4jJI8a8ZhhsBhLlAddPNw6z66pj0FbIxgLM2grr+hzWfwTmrdAsr7I5djH3e7fxKiDrVxJCCTIlI0TzPvp7c7PsFWopM25n7u2x8B7qpZP2iaVA0hJNuEACiGb5gpA4AjzUsAD03NVZiYXsL3G6+lKXRyB2UaWqj/AGZZ06U2k6oKlGTEfi6WqunITsUiJNwtXPex222HWgOeqUtQUtwpP4Unb12qllSMdqTocXpUd7wazzi2PdoCO4/qimxC8N1Np3/q+hRBXeBEAqAjf5mamOSsAj7M22gq5et6ly1p4J+0XqPkP5NXQYEkzWvFqzYjvWe9xzb33IJismw4SolCo3I1K399tz76UMVmjZd0IaBSDAlSp5C17WSKZ+1WZFtMCIUL3vSHluaJbc1c+tp9KzMXinF5azYdOqdgi7Nu5plzfCtMJgoMEAkalQCJ5zM+vKkzMscFrMCBsBJ5WFeu0XaJx6ApUgbClxx09aGAZDZJrlaJeUUiCsQRsYFQpxEKEqmh+JdIFV2sRxCaKIdLUF6e2MncdLSu6K0KNxCfZi6hq3i1hThh+x+GTfQCUgx7qVEZ5hPq7SlvPJcbnQEqg69EbjkZIva5mr2X/SACvuk6nZHtrSlJ256TCybmQE+RqIQwMt42RJGyuAybIZ2eZ5jnTxgBalbs+2bfzbwppwxiw5UDBsD3lxVMS6hQWsyfQkStQSNpUQBfaq+HxzKph1uU6p4hbR7U9I50kdqs0UjMQtxOptqNKDsQU3I5TJJ8wKO5I7hsTi0u4ZQSvQrvWykpK0kASRsSFEXvvW2JOQQDhcrA43qL027kwYTNMOuyXmiTtC0mTzAvfcUXZRwx0muVdh8IHM0I0ghC3VRaBGqLeorsRaiguJeFXExNhcADyS3jcrZC14h9YCUm2sgJSIHXnber7+JabRxLQgGdJKgARvad7Gub/SkStxLkQlLi2PBWhKFSfEKU4PSmfF4RONydARxKDIKSd9bdiJ8Skp9aA8WLPJG4IDGOJ3NdyuYXOMOT+2bOkGeNJgAAkkzYDr40Fz44d8FxDidTZA7xKkkXNkqvf7u/Wlz6OM0bSp5LgRAaKwSBsi6hteQZ9KLrwxbwOjSkFTUrAgcSxJm3LVv4VENMOVFnhDXfhCc9dRq06k6gSCJEz/IoO+lCRBKQd9+g38hQnBq0hShHCn8xerOW4fWFHnsSd7z/ADNOslqgolwgYCb0CvYRcKtBj86L5RmADslWkJ5nbpHhzoHhcKUhcAbiCesfz76gx+HKUmR7BTJn8U29IHvpkyUy0myBr5cgOnX39V1tt1K0haCCCJBGx8jUbyaD9iMSlWEQAfYKknzmfkoUcWJq7HW0FKysyPLehQ8orKslFZXKuq5/g1HVwi46CmzKWHzxJSqOZG5/WsVhEtqsiOsEfOiuVdpC3IKSRy8K8e6Vsj9dB13XoC1zW9nVUs0zDEpR3aEqbKiJVpuE8zQfMsOUJQpxzWVSOJMEEHrMK3poxGbtYgkFJSsg6VEqgGLAwOdQ4vLWXUfbJUpQkDSqAJv4zfmKq1waavs+Pj/4orS6opQw+IdlRQoBKEzz+BG24r0xmLjiwJKibm+3iSeVM2V9kUqaWVKhKpgDeAr8XOdPSvGDylprWGdZIMK1ASByNhIFFkprc1b7KrDZq+9L2avOtqW2FDXA4gZF+h8qKZJmK2EIAcJJEmY32tc9KvZ5kjqylxQSEQApcybWCf3fOKqP4dglKU3IBnRJPD+LkJEX86iTQVVc/qubRPVHf63LTGrSR12t41V7OZ64t919xbimFKKU76BGwSNjuL+BoTj2m+7QEDWVL4kKH3QeZ2vajT6O7ZVCbBNj90EC3gOVWbiZRQzE9+uyq6GPpSpdqcSh0wiQDYTuT4ClPM8ApoIkELg6vmkjwIPwpwxmFSO4VY94kq8uEH38R91e8yfQyErWCDqSFKIJ0jmSDM2Mx4VRr3tfVa7/AJViG5QQVzdrCLcdQidKSQCqJiTyA33rw3hVFencyU26iiOY9qnX3k8CA2nVoATpMkQFKI5iAY2p67HYQQO6lOpOslQBknms/ePEabdI5pArfuQQAQTeyUR2UUtAUCqYmNNUx2QdJ4dzyIrp3ahLn1ZSELCSYBKLcMiRvIna1A2MzcQEhIhMRMXtbcyfjQHzSRms3gPVXY1rxdJRxXYl9J4imN971vIcOyh4ICgpwSSUAEADlq2JmNvGmDtHljeMbEPlp1N4IUUq2sY250By7DM4ZQgu94QZlOkRB9kglMc7Em96vxC+PU6nkP2mWBuQizojeXZmmQE9feKbsOARqF65tlLRlJFdDyJsgGTvyp0MEejVnON7oJjMUy9iHcLiNIVYtbpKklIJGqbnVNulAezuVLbzLumFd4htSS4sRwpkEhceAUmOc+Fn/wDodhRJWy2pRIJJSCTp2v4cqt4PLmU6gG0AOElYCRCir2tQ+9O16O12Yaq/HEYIbeo25X1XNew73/FtWsadbpJBhJASsAnlF5muho7YsrcxRCkdzhkJJck8SjqkA7EWAETJnwkox2cwggjDMggECG0ixBBFhzBI9a0ns/hNJT9WZ0mJT3aYOmdMiOUmPOmWxkNQZ8RFK6yDsBy97LmnaPBuDLGnFOI0H7XToSsqcdJKodKrRrIsJ4bUX+iXMArDrZJEpWVJHPSYn/8Ab508Ds9hS0Gvq7XdpVqSjQNIV1A63oBjcqwmXOB9KGmkmQSQlJA56Ta3UUpiWPjbe6KMQyWMxne7C5xhMn05wvDtiUJWrUDYd0pPGPLSspHmKbO1DobDgUoCWzHlB9KEY/6UctS+XUYVbriRAdCEJJtFlHiAi1xtQc9uhmCwh5pDRCuG+pKh+EyLK+HlSzoZs4lrQCv8q4xTZHNa7oPyhOQYcOh1vVBLcjzSR+o9Jr12aTK3ASEwm4McjcH3025nlrSTKG2woiQoJAInx9aBYhICuJCCSmCSBJB3BqsOI4pICfne0NP1USn5nRBbSTx8lHnHKBa9TYbDFzCOuBxIBKlqBSFSEnhAJICfZHLnU+X4dLw0QABAIgRp5Ry/7UcYylpILfdpKFGSNIi20iL8q1GEu0KzOIxmreo+ugQj6OsTxONki8KSOZPOPSPdT2pQoNh8EwlQWlloEbEIAIPgYtzq79apqJjg2knipmSSF4FKQufzNZVNSxJvWUTKl8y0pyTCpA99ecTpEBOlQ6wQfWmDEArEnDpB/EvgHrEqPuoEtWpDhDYTpXJUlSo9kCACB53rw7o6O/mF6MS2NlXTiTBi8ECrrOKIClRISCfWgpWpKEQ0olSdZMgAkqJEX/DpHLarrfed2dLJMhQVxp4bbkc6q6GnKwfYVvBuK74LLh0EBWieEHnzvejj7oCytPJAJjmCTqEc+R/70hYzErQGgCmSm9wfvG1j4c685lnzydJEISq0yDsAOsxYUZscmwrX9ITi3ddIYJcwwChIc1I+BCT7wfeKRsuw6ErdKVlIAjYE3IsTaLg0NyfOn3VBBdV3aBJGogQJ29Ry61mRBb6nTxWgzc86YmvLlPIBDiABvqU8YJbRSgaZhSZPhuZ91G8ViAV8MaQkkpjcGJ+AiueP4nSnSXQ2pF9r7WEE8/zqip5WhKhiVkqOm073tPShQue1uXTfobVpGAm0QwGKSHNM2SogekxRTtG8Fsr6kGDbYCRPl+tJn1VUuQ6g6JJJJgxyHUnxqLKsUt11DalqhRiE3N+QEc6ngEuzNO267OKohXezGGaSoKcAUomL8hz9/Wul5LhkJZQtpQHCOsz0Phc1yjB5mGXlJK7AkSoeaf8AD/sKuozBspUTiydOyRKZ9360UtcJMxF9N/BU0LKBpGc27RqfxIS4rS2g2Sk8JItJO5n4TRPEPhSx3SQpCzYbkECSB4G5rnOOfTq1NlahGpUyRPPyAtvRDA5q+4nSjSlKSmVTcajAgdaieFz+0fvfu1Mbg3QIt2pfdw5bKUTrJTsTMCYEc6p9mcacXiO6WgIhta7AkkjrOw3ohm2arYQjgDrypCDKiUWGo6EgA8q12VxeIec0YhAC9JW24UBJIEakkRGygdhXRgCMHLf318k2R/bJIpUsqXDaD4U4ZFiSYA2pSZCFDgsJtHSjOTOlJitCSULNyJ0kzVpgxVFjEFQlQAq025Vg9ugCXc0oo2u1bBqohwdakDtWbjGtNOKA6Mq2FxXEfpzeC8YwgiQ2zqHgVrIP+QV2B3FDmRXE/pgM45BmfsUj1C1/rTPxcb3ZWlRkcBZCQVsp6VPg8ClQVxBMCQOtWcvy93EOBtlCnF9EjbzOw9a6V2e+iJSoXi3Qnq21c+RWbe4etEsnRS2gbcLCTMt7TqSEt4hUpEaVnceCuo8aOPth1RUmCnTYjbwvzrquG7L4PDtFtthAChCpGpSv4lG5rmuSZQWjiGEzobeUlsn8MJVB8ioj0pOWFjHZ26Hmm45XOZlK95HgiLTxHbkB1vRBxKp0kzeSQDt+VY2e5KZiJhXxjy5UTGlYlMAAwfH4X3qI5dbVHggfRUmEgAAEc6l01KnCC5HxrSkVrwSBzAUjI3tKmtVzWVtcSb861V8yik5uPrUnUgjTEjiSb9DMfzNC3A+42sBCdCwfvImYjkqPujYdaD5PiCkq+1BBEENkqN5uRYRV/D5y3oDejEaVjSeEbK4Z3/en3+vk445JDdGueoW06mDSr7kspceTCFsOEJsCkTYbfCizWZgJI0PSoFP7MwNVpJ9apYpWHSVJCMREaIKQeEKSZG3NIvXhjumiEJbxChAOoRN2zy0nbvCDTTv6dG43ZUCd1UljFtOEuQlZ02EIUR7+VeMFlOLcWnW04UCfbBA28d6dXngtKvssSIRqFwCeMW9neXT/AMvrVXBJRqMIf9hV5/8ALVI9kbXA8aYGHAFWhFxOqV8vyDGTwNqAVaQUxHvppy7s9iW0pQBF51JXEC4Nzzg8q0gNqlRbflKQdxedDf4eir+Rq1hGGFBDXdYjSSke1ca1GZOm0En0FVlwofuVLXlqB9t8nxC39QSVAgcVtwI8Kr9k8lfRi2ypBMAmIV+Ej2iI50wIaZlLaW8QlJJOom2pWhM+yNgmdutVcN3Y/wDhYki4EETAMT7PQRXfDf28l8lObtXSAdo8ixCsU6UtniUTF/nEfGrPY3In28YytxohKVaiZBiAehmj2LcRqUrunh3ijabpPt6o02vbnWZa21f7N+AhLm4F0WCJ07/aq84q/BpuW1Qm9Um5t2exBccXospaiNzYmRZIMb868YXs26QrUh3hSTZECfCd99oFN2DQgakhDqBaSqDawtwdFm+9vSo8O20o6S0+JITJiwMJ/BYAEn0q/CNVa7mkbF4ZTZKCsoJEkLSpJjyANMvYDDpPfBWlwS2bTbSSoXIHMDrtXnNcqS+4pxf1gzMQkAQTNuG283q1luWDDtrLanUHUkHWYmQo2gRalsXG7hGiiRfOLCY8ZmBS+0UoQDpWCkxdJiVDxTAMdCqp3Me6p4cADKUKvqElRAiUxsBPqaQc8euO8UTAOm5srz3E1HlWdPKWUhxekCeJUmB7ibT1rNbh5Moc0hP0C26V3L2ClMg0x5cYgkcqjyTEMuo0pUkzaNiPTer6cEUwJ+FOYrDymq1SLZW81PjMzWgtwbHf/ep8VmsGL7A+F6HY1UgJ6bjyqqxjuStjTOFZcYvkgyHtaJwy3HhQ9YFXu95Ul/0o00QS4lAIkhSgPznlV/A9oWnxLKwvSYVEgj0MGPGlP6hEAMzd+avEMxooziwZBmK5V9KWDcU40tCdUK7tZBHAVEaZG8EKN9qf8fmZbEjYClVzGIecWuftEwoi4CkiBPgRHO3jQP6a3+9mPIIk7Tkrkj7GFcwGHSjBYfUfvqABM8yZuTUuSZhmjj41t6WpEkgbc5MD3RRLK8yKEJUmFJVE9f8AejONzJXd620Fcbgb1uZkmR9EodtMZmzeJV9WSFNQmLC8i94MH0qbJkOFod8kBxRUpfnPhziKPYLOi/rUG1JCRF+Z5xQ3AKKk61bkkx0EmPhFc6iNVGoCGZvgTplO4/kVQylZuOLx8/5ApocSSSPnVN/CJ3Ai16SkaAdEUSdmiqDrqogbmtlxQjn1q0wgGx3HWvLrF7VrQ/KEm/dCnCJO+/hWVtwGT51lXtdSoMNJanQNJvcE+fWjGEcdUsoC1pcWQlKhxXm9iYiAZPIUp5fmmsKCljUCeYFdG7JZUpCFYhU6l2bHRubq/wAW/kB1Neaw0Ejp6vbdas0jWx2kXMu0fcuuNuuP606kKGgAgwRI44/CR5eM1Bg+1idu/wAQOHSFBF57xK5MOXMAp8jTH9IuT4h5lWKbCkqbHElJPE3zPQlO9uRPQVyT6+4d1q/5jWs8PBpKMcCLXQE9oFEae+xV4AWUERAN/wBpzm/lUuBzcqJAdesBE6RZIIgDvZvIrnpxBCTJurby51JlyyO8P7h/zJoRc8C7RBS6gwvQpWrFLCuJN0rOlRkCBqgkG236gm2s6dRxqtKkqTZtW8KTIhXCQq/KdNc6ybO8QpV1z5pTv5x8ab8nxzi1QoyOhSmOu0db0OfGMj3BVmQl+3vwVnFPhIKji1qSQo+yqRwqTIlXIpUY6gXqikhElWNd4kkQEKMTcffseFVCM2zN4PONpIAvoAQmLTtw+frQrLO0GJSVKUoLCR7KkpjcD8PjRG4hpbYCjIQa9+SYMZnqGVKQXnVqTb2efW6qmyrMVPTofdid9KY8jC59YpBWlx5alG6jKiaOZFiFMtnSoQbkaVb9DERaKHPO9rewdVLGgnVHc/zRLS4U8+mVKUEgE8JJgWc5eY9Krt9o0Oald5iAEiCAkiZUTaHLdKX89KnihRJKgI2gbyIPrV7s+0plbgiVSB4Wm4kiqfFObFZOqtw7dQ2UWd5yh1AQHH51AyREQCIHGSZmfSr+XZE8rDd4lalJurQpcK6TFxyoRjctcddWpKFcRkQmdzcWn509NNvIbbCGnFHTFgbdd6XxeJdTcvNEijFm0qYnLFLSVOhKUoEgAkqJ8TYbTt1oCjFkGAIF9hFNnavEKQwUlpaNX4hv8TXP+8N7den6UXCBz2277LpXkCgdFdwGIIFGsuzt5HsulPgbj3QRS406NIt8vhXoPR1rfMYKzsye0dpXiQVNpcHPTY38vI8qDdre1SlqS2yC0kJ4jA1EnkDyERtvNL6MeoEFMgjmOXrVTMnVLXJJJgXPgKFJG1rVBeVtwE3uetFsqBbaL6Xgh0HhSlXEEiZ1pi0mI3BANqEoFr0d7N9lsTjjDLZKZus2QPNR38hJpca6Fc00bKtDtQ6faIk/i9knoR0P8+EGa4Nc99hg4QJ75vdbJ8Yutsi4XEda6fgPorwqGSh+XXFffFgk/uD8zvSDmWRu4bF9024oPN3bcTwlTZ5HlvYjaiQxxg0AicRxG6ceyOZpS33DkBadvIiR6wab0NOKSO7WU22CR8zXG+1Ti0YwFUhSkIUdheNPK33eVWsJ2yxTCYCxHjQntp1Kdxa6PmKn8OglS1Eq4UphGkqNgLJFyaJsZaQ2nmQAPcP+9cHzDt7jXHW1ldm1haUkWJHJXgZ9K7jknaVnE4TvmlAGIUlW6FgTpUPl15UDEksbfJQ11mhurTWD5kzUeLwwI8a3gcQpbaVKSQVAEg2iRPpVLtCpxOHWsJKradI6HmYvWS3GOkkDGhMGIWbKoEjaRPga3tXKnM1ebVAURp2vVj67inL6ybG09K9eGaLOIop/dRc+ZrK5wXMR/eH/AJqyhZFeiimTZEPrCVYmzIVqVpuVRsmByPPwmm57GLLkjWWtTpKY1AlS1qbUEkgI0oKU2v4WFa7SOHSiUoaTrvpdWkq4VWlKT5x4UEVixbS6Qef9qeNpE27sV5yLESuFgt/BW0MG14vXwRtSwtzUlp1ChpJBbUdRCWxYhWkEkOEGT7RteljPOxoViF/V23UsqOpMtxpJ3Tciw5HoR0qy7mJgacUUmQZOLduncj9naxF/XnUSczf1yceNH4frLk7Rvo63ph00rhRcPsD6qWf08DUeKjX2BeWbAi0CQIttsqieXdgcSlspIQCSDuTO1vZkbV5xD741I+sr1gH/AMU8YsDtoIMAj33qjinXVRGLCSPa1Yh1XkfYtzoVOI1dfgrDCWdDXirjfZsYfFpQ4eFQk6CZTad1JgiR7qasNhMO0dQU6fMJpJythRcOrFNL+zcMBxZMhtUH2eRg+lac7vQftUJWRZX1l0gHrBRf30tJC+QnUfeyiNw2U1f4Tdm2GwpGsJV3nK4Mq5SL8+kV5wHZfC2WS7qUBqSEKIk3I9jr40stiYKXxIJunEOyN7D7IwRapHcS/plOMUkzucS6oR/+MeFEZh3Adog/n/Ch2Hs0DScT2WwR4iw6o8+FSR7ioVYw2UsIsjCq9Sge/iJNc+OMxRMDMUza3fu/LRU+X43EJ71SsaHNLDqglLrhMhBhQBSNiN6s6KwPfnaj4NwBObzXTU5ak/8AhWbfjUD/AKDVlOEI2bYT6E/kK561gMSUpV/SL4lMq9qLibHVcb8vw9TAnCYzEONqX/SDqYUUgFSrgRxHjkbgxBpoRZRVf9fRA+FzWQ8fhy6+htz8aB5N/qo1GppRP7VXoED/AE1yU4vEpWEnGurBSoylxYFo3J8+lRHtPicO6dDxclMfaLU4ORkbX5URkL5dG+ZS2IibALc4G/oh/wBJWaa8YpOoqS3wyozfnaIF6Tn3tVov5/LrRleWnEuLXpKlqlR07m/SP5+FDlZenpHr6U4zCuHeED42o8nIqowTpBIqyE22qdpoItePEVN9XAF9uop3NSANRaohJqpmOJCFARciQKKpA5XqvkWTJxxdWVlK0KFokaDYfnQ5iCNVwF6J3+iXsqnFBWIxKQpCVQhB9knmVD73rXXH89w+GRxcKBawAA9JFAewOEGHwyGjymfG9GMx7L4XEXcbnrfek+asQAp3M/ZLZd1w2LaiIudq5l227Rtt4lh9pSFKSlzVaeG1iD4xHjXRs0yHDu4c4cphoQQASIjnM3ri30ldnk4BDKUuKXrUQdRmAIVA91WYe0u0AS3nHaZ7EP8AfOwVQAlKQAAATYe+SeZqo7iluXV7qqd1NzzHuq/hPZk7ixqXnnzQsxqlFsaOdms9dwTodbg7akK9lQvY9NzB5UJCbyd6kiaE6nCiq3Wy792X7XYbHg6TocgS0ojV5p/GNtvWKtZhmQQFJkAmyZ/Edrc6+fGFQQQYI2I3B/KmfAdr16e7fhwSIWRxDzPMeO4rIxODdnD4/v8AVOYWVhdlk2S7j3DrVqBBJM9Z/wC9V2nlzwlVNWd9kHxrdgaY1wCCQOdUMuwCjtAE8/WvRYfGRTMthtVlhc12qG6V9FVqmNWUN/iHoFR6Vqp4ijKnTO8TZsiJCzBKygDhVzCSdpG3OgjjxKgSlKlBKgD37hgWkWRz/XrQHJ80ecd7tSl6RqMJU4Nv4LmjhSud3hF/bxNxt6b/AAHWvPRYZ8Tcl+JC3YZGvaHUqr7SCkBTCSEmAO/etsmfY2gC/SovqLO3cI/9Q6Pmjxq2vVE63xBvx4mAL72/mK9Kbc/G9HtT3r/Xbfpb18KLw3eyUbiVzPj6rYzQlROgJJ4rPuAbAW+z3iPjXp3FTKlICiRBP1pySBcD2OprwGXNu8dk2B71/fr6xtXtbThHtvg3H7XEG43tHn8a4McBX7KrmZe3v8rXfNhevukKUUqTqOJcNiCkg8FpCjFefrgH3PZgD+1OmfTRfxmsS2vkXwbyO8xAn/EUxWkJWZ4n4/jxMbfw+s1bIfZK628x5+qwYpED7NNyN8U6COk8FtqxOITCeAC9v7U7aNr6LbfKtlLgA4sQDEmF4m9rzw2jeK2GlqO7523XiZ6z7F+npVg0+yVNjp5rZxYv9nMcvrTt4PLg8J61IHkmSWkKlCkcWJcMJWIULt2kVAlpdgVYiY5LxPLn7Hw6ih2bYt1uEpdeE7pU49YGLwoDnN6ktFa+airOg81MvB4ZO+Gb/wDVLH+itaMKYlhoeeLX8eCg5eWd1rPmo15PiapYTRjk6+LkdBwqTKW2gdpGMX/0UDzN0KdJASBbSNZXaBus+1eaccD2F7zA94R/aHONoWACRslQ/f68uHxrneco0JHCAZgggCDzBmnYHmJw03WTjWCeJ1O+Q66kovljndqdVtbSg84O/iJj+bVQxa+PhBKesxtNo5bfGg+VZsWHCsNNrkFMLEjcGek2+Jq1ju0i3RoOHZRPNCSFDyM08JKN0sMssUri1ExIjz/KiOYZa800y4tGlD4JbPI359CRBE8jPWJOwuTJxuISlwkMNwXVKNj+FsHkVQfQKrsfaDDMYhooW4A392Ekwr7um1rQIAuCRzqC69UT5aC+fnFr7pZQkmEmT0ty5+6qHZLPXMFiEuo0kKIStKrgpJ+YNwace0TZwzKygE2iRcccX2jTBBB52pBwOB7wmTCRzHWhCQFpJVpKBC+iuz+MCxeEq6bRTVh3bX2FcmYzTShp1tV9IQsfvJ2PqPlTRlna1oga1aD4mKXzBWIvUK32kx2Gm6nkGRJCF6SJ9kzYA+Vcl+lXN/rOLDafZaT8T/tXRu1+f5eGlKK0qWBwkKJOrlA6zXFklSypxd1KMk71cGtUN5oUvLLM1MlBCvD869xAFbANULkFRRepEnwrYRXpZiotQtCf1ryoVto8/SsNya5Quwdm8Qy1hW3HnE/aJSpaVcRVwxtc8unKlt/HpUpfdoCG9R0oUJMdZG25tyqtkeWNLwyHMTiVIRxkaVoJQEAaR3Z4lFZ1ABINWh2YYbKwvGAlLuhSkrbSlCFSUrVrI1wnSpQSd1aRJBpbC4N0ZJvc2tV0sZaLu6VX66noPcaylh3GkKIBKgCYVtI6xymspuio7Kiw+PU24VAAmTun9RFX09o3J9lIj/y0f9NZWVQtBOyhk8jG0D4BRHPnI2RH/wAtE7k2kePy6V4ezQqjUAOcpbQn/LBPxrKyqlgRW4ubkfAeiwYpM72r2nEJ/Fyt51lZVeEFf42f+XkpA+n7q78/nXtOk/fsTbbp51lZQ3x1zV242Y/6vJT92JiVfD9a8hI/Efff5VusoAtE+Lm/l5LBmK0J0gpIHVKCb9SZJqnjsxW5BUEyAdkpHPnp3+NZWUwAguxMvXwHoqK8etP3J9fnats5wtJB0IOxhVwYOx6jwrdZRmsaeSh2NxH8vAeiKudvcTKzDfGZPCIve1ren60Bz3OF4pRUtKUkxOmwMCJgcyAJ99ZWUwGhKGeQgi9/oPRBlE3395/St4SNaBf2k+W43isrKJeiWAXZsuzJTTPdISlKJKzAAKtSSk6jPMKI5VIrP3NITCSkRwkCLWExfz/Wt1lIZ3dU3kCSO3GbuYpbTCQEhCAlZCYGlMBIPWIO3WKGs4dKEhKbge/1rKyrPeaASzxqpwuUkGY8KFYzFOt8IUVIO07jwmsrKmI9qlUBUmEalX5UTA5Ct1lGkOqGQsNeg4IrVZQl1LSlmd68lZrKyuUUsRtUqCBeKysqCrRtDnhvUoxgO1GLYQEsu6UbhPdtm58Skq+NZiO12PWNJdGlQ0kd00ZHL7kjc1lZRmvIam3RgOpCRhF/hNZWVlUzlF4Y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7" name="Picture 9" descr="http://bp1.blogger.com/_6Yftd4EjoVw/Rp4n-74Ce9I/AAAAAAAAD8o/TGNN40TiJPo/s1600/slavica+dv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51133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http://www.riblja-corba.com/Pages/Download/RetroII/RetroII1280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260350"/>
            <a:ext cx="46799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https://encrypted-tbn0.gstatic.com/images?q=tbn:ANd9GcQ6vPzzVk_8A-9x4xEEisDhr7jT4mjUgK2_vT0sKkZ99mQsewQR5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724400"/>
            <a:ext cx="25781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svet.rs/wp-content/uploads/2011/06/MODELI%20TITO%20I%20JOV%2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2480" y="764704"/>
            <a:ext cx="5715000" cy="4371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59601 0.006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345598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/>
              <a:t>80-IH GODINA JUGOSLOVENSKI FILM ZABELEZIO VELIKI MEDJUNARODNI USPEH. </a:t>
            </a:r>
            <a:r>
              <a:rPr lang="en-GB" sz="2400" b="1" dirty="0" smtClean="0">
                <a:solidFill>
                  <a:srgbClr val="FFFF00"/>
                </a:solidFill>
              </a:rPr>
              <a:t>FILMOVI ,,SJECAS LI SE DOLI BEL,, I ,,OTAC NA SLUZBENOM PUTU,, EMIRA KUSTURICE </a:t>
            </a:r>
            <a:r>
              <a:rPr lang="en-GB" sz="2400" b="1" dirty="0" smtClean="0"/>
              <a:t>NAGRADJENI SU ZLATNIM LAVOM  NA FESTIVALU U VENECIJI 1981. I </a:t>
            </a:r>
            <a:r>
              <a:rPr lang="sr-Latn-RS" sz="2400" b="1" dirty="0" smtClean="0"/>
              <a:t>Z</a:t>
            </a:r>
            <a:r>
              <a:rPr lang="en-GB" sz="2400" b="1" dirty="0" smtClean="0"/>
              <a:t>LATNOM PALMOM NA FESTIVALU U KANU 1985. GODINE.</a:t>
            </a:r>
          </a:p>
        </p:txBody>
      </p:sp>
      <p:pic>
        <p:nvPicPr>
          <p:cNvPr id="13316" name="Picture 4" descr="http://3.bp.blogspot.com/-783dPSgvgLg/TqRaNQKjn3I/AAAAAAAABMo/ZblKRk9CziY/s1600/Sjecas+li+se%252C+Dolly+B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41663"/>
            <a:ext cx="28082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www.balkanmedia.com/s3/x/9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357563"/>
            <a:ext cx="2019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https://encrypted-tbn0.gstatic.com/images?q=tbn:ANd9GcQSlPDaVO9llQdQGaX7zpZ2o39DmWWZdYFdDN6vP_alD3fxi7gO5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149725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88125" y="5876925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Emir Kusturica </a:t>
            </a:r>
          </a:p>
        </p:txBody>
      </p:sp>
    </p:spTree>
  </p:cSld>
  <p:clrMapOvr>
    <a:masterClrMapping/>
  </p:clrMapOvr>
  <p:transition spd="slow">
    <p:blinds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CS" b="1" dirty="0" smtClean="0">
                <a:solidFill>
                  <a:srgbClr val="FFC000"/>
                </a:solidFill>
              </a:rPr>
              <a:t>KRAJ BRASTVA I JEDINSTVA</a:t>
            </a:r>
            <a:endParaRPr lang="sr-Latn-CS" b="1" dirty="0">
              <a:solidFill>
                <a:srgbClr val="FFC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686800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/>
              <a:t>U PROLECE </a:t>
            </a:r>
            <a:r>
              <a:rPr lang="en-GB" sz="2400" b="1" dirty="0" smtClean="0">
                <a:solidFill>
                  <a:srgbClr val="FFFF00"/>
                </a:solidFill>
              </a:rPr>
              <a:t>1968</a:t>
            </a:r>
            <a:r>
              <a:rPr lang="en-GB" sz="2400" b="1" dirty="0" smtClean="0"/>
              <a:t>. IZBILE SU </a:t>
            </a:r>
            <a:r>
              <a:rPr lang="en-GB" sz="2400" b="1" dirty="0" smtClean="0">
                <a:solidFill>
                  <a:srgbClr val="FFFF00"/>
                </a:solidFill>
              </a:rPr>
              <a:t>STUDENTSKE DEMONSTRACIJE</a:t>
            </a:r>
            <a:r>
              <a:rPr lang="en-GB" sz="2400" b="1" dirty="0" smtClean="0"/>
              <a:t> U BEOGRADU I DRUGIM GRADOVIMA. STUDENTI SU TRAZILI OSTVARIVANJE IDEJE SOCIJALIZMA, A BILI PROTIV PRIVILEGIJA I BOGACENJA.  TITO JE PODRZAO STUDENTSKE ZAHTEVE.</a:t>
            </a:r>
            <a:endParaRPr lang="sr-Latn-C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dirty="0" smtClean="0"/>
              <a:t>NA KOSOVU I METOHIJI I NEKIM GRADOVIMA U MAKEDONIJI IZBILE SU DEMONSTRACIJE ALBANACA KRAJEM 11. 1968. GOD. TRAZENO JE DA KOSOVO POSTANE REPUBLIKA, NOV USTAV. OCEPLJENJE, UJEDINJENJE PODRUCJA NA KOJIMA ZIVE ALBANCI.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51520" y="1484313"/>
            <a:ext cx="871296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 err="1"/>
              <a:t>Ustav</a:t>
            </a:r>
            <a:r>
              <a:rPr lang="en-US" sz="2400" b="1" dirty="0"/>
              <a:t> </a:t>
            </a:r>
            <a:r>
              <a:rPr lang="en-US" sz="2400" b="1" dirty="0" err="1"/>
              <a:t>iz</a:t>
            </a:r>
            <a:r>
              <a:rPr lang="en-US" sz="2400" b="1" dirty="0"/>
              <a:t> 1963 = </a:t>
            </a:r>
            <a:r>
              <a:rPr lang="sr-Latn-RS" sz="2400" b="1" dirty="0" smtClean="0"/>
              <a:t> Jugoslavija menja ime iz FNRJ u </a:t>
            </a:r>
            <a:r>
              <a:rPr lang="en-US" sz="2400" b="1" dirty="0" smtClean="0"/>
              <a:t>SFRJ </a:t>
            </a:r>
            <a:endParaRPr lang="en-US" sz="2400" b="1" dirty="0"/>
          </a:p>
        </p:txBody>
      </p:sp>
      <p:pic>
        <p:nvPicPr>
          <p:cNvPr id="14344" name="Picture 8" descr="http://www.kudazavikend.com/files/1240/thumbs/wideb_Demonstracije1968,-nemack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2963"/>
            <a:ext cx="31321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Studentske demonstracije u Novom Beogra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652963"/>
            <a:ext cx="28797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http://img607.imageshack.us/img607/3411/aax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4797425"/>
            <a:ext cx="26273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7704" y="537321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blinds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1971. u Hrvatskoj izbija MASPOK </a:t>
            </a:r>
          </a:p>
          <a:p>
            <a:pPr eaLnBrk="1" hangingPunct="1">
              <a:buFontTx/>
              <a:buNone/>
              <a:defRPr/>
            </a:pPr>
            <a:r>
              <a:rPr lang="sr-Latn-CS" b="1" dirty="0" smtClean="0"/>
              <a:t>( masovni pokret) za samostalnost Hrvatske i prijem u OUN</a:t>
            </a:r>
          </a:p>
          <a:p>
            <a:pPr eaLnBrk="1" hangingPunct="1">
              <a:defRPr/>
            </a:pPr>
            <a:r>
              <a:rPr lang="sr-Latn-CS" sz="2400" b="1" dirty="0" smtClean="0">
                <a:solidFill>
                  <a:srgbClr val="FFFF00"/>
                </a:solidFill>
              </a:rPr>
              <a:t>MASPOK je uznemirio Srbe čije rukovodstvo traži modernizaciju Srbije </a:t>
            </a:r>
            <a:r>
              <a:rPr lang="sr-Latn-CS" sz="2400" b="1" dirty="0" smtClean="0">
                <a:solidFill>
                  <a:schemeClr val="tx2"/>
                </a:solidFill>
              </a:rPr>
              <a:t>i saradnju a ne konfederaciju sa drugim republikama.Tito se 1972.obračunao sa liberalnim vođstvom srpskih komunista.Posledica-decenijska stagnacija Srbije.</a:t>
            </a:r>
          </a:p>
          <a:p>
            <a:pPr eaLnBrk="1" hangingPunct="1">
              <a:defRPr/>
            </a:pPr>
            <a:r>
              <a:rPr lang="sr-Latn-CS" b="1" dirty="0" smtClean="0">
                <a:solidFill>
                  <a:srgbClr val="FFFF00"/>
                </a:solidFill>
              </a:rPr>
              <a:t>Ustavom iz 1974 Vojvodina i Kosovo su dobile autonomiju tj. odvojene od Srbije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  <a:r>
              <a:rPr lang="sr-Latn-R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osamosta</a:t>
            </a:r>
            <a:r>
              <a:rPr lang="sr-Latn-RS" b="1" dirty="0" smtClean="0">
                <a:solidFill>
                  <a:srgbClr val="FFFF00"/>
                </a:solidFill>
              </a:rPr>
              <a:t>ljenje republika.</a:t>
            </a:r>
            <a:endParaRPr lang="sr-Latn-CS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sr-Latn-CS" b="1" dirty="0" smtClean="0"/>
              <a:t>Sa Titovom smrću 4.05. 1980 počinje 10-godišnje odumiranje njegovog dela socijalističke  </a:t>
            </a:r>
            <a:r>
              <a:rPr lang="sr-Latn-CS" b="1" dirty="0" smtClean="0">
                <a:solidFill>
                  <a:srgbClr val="FF0000"/>
                </a:solidFill>
              </a:rPr>
              <a:t>JUGOSLAVIJE !</a:t>
            </a:r>
          </a:p>
          <a:p>
            <a:pPr eaLnBrk="1" hangingPunct="1">
              <a:defRPr/>
            </a:pPr>
            <a:endParaRPr lang="sr-Latn-CS" dirty="0" smtClean="0"/>
          </a:p>
        </p:txBody>
      </p:sp>
      <p:pic>
        <p:nvPicPr>
          <p:cNvPr id="15364" name="Picture 4" descr="http://www.novosti.rs/upload/images/2013/11/12/t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51125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7744" y="530120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</a:rPr>
              <a:t>Tito predsednik od 1945-1980.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blinds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716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Mountain Top</vt:lpstr>
      <vt:lpstr>Competition</vt:lpstr>
      <vt:lpstr>Ocean</vt:lpstr>
      <vt:lpstr>DRUSTVENI, EKONOMSKI, POLITIČKI I KULTURNI RAZVOJ  Jugoslavija (1948-1980)  GLAVNI PROCESI I PROBLEMI  </vt:lpstr>
      <vt:lpstr>Slide 2</vt:lpstr>
      <vt:lpstr>Slide 3</vt:lpstr>
      <vt:lpstr>Slide 4</vt:lpstr>
      <vt:lpstr>PORAST STANDARDA</vt:lpstr>
      <vt:lpstr>MASOVNA KULTURA</vt:lpstr>
      <vt:lpstr>Slide 7</vt:lpstr>
      <vt:lpstr>KRAJ BRASTVA I JEDINSTVA</vt:lpstr>
      <vt:lpstr>Slide 9</vt:lpstr>
      <vt:lpstr>SPOLJNA POLITIKA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DRUSTVENI, EKKONOMSKI, POLITICKI I KULLTURNI RAZVOJ-GLAVNI PRCEOSI I PROBLEMI</dc:title>
  <dc:creator>user</dc:creator>
  <cp:lastModifiedBy>User</cp:lastModifiedBy>
  <cp:revision>50</cp:revision>
  <dcterms:created xsi:type="dcterms:W3CDTF">2011-05-16T04:45:52Z</dcterms:created>
  <dcterms:modified xsi:type="dcterms:W3CDTF">2016-05-15T18:48:00Z</dcterms:modified>
</cp:coreProperties>
</file>